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6" r:id="rId6"/>
    <p:sldId id="267" r:id="rId7"/>
    <p:sldId id="259" r:id="rId8"/>
    <p:sldId id="261" r:id="rId9"/>
    <p:sldId id="265" r:id="rId10"/>
    <p:sldId id="263" r:id="rId11"/>
    <p:sldId id="264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875B4-8862-43BA-B0B5-CC037CE71B18}" v="2" dt="2021-10-22T17:43:10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2"/>
    <p:restoredTop sz="94719"/>
  </p:normalViewPr>
  <p:slideViewPr>
    <p:cSldViewPr>
      <p:cViewPr varScale="1">
        <p:scale>
          <a:sx n="115" d="100"/>
          <a:sy n="115" d="100"/>
        </p:scale>
        <p:origin x="161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Smith" userId="S::jsmit92@gmu.edu::84048922-c24b-4f10-8321-7f4c93d36d7d" providerId="AD" clId="Web-{A78875B4-8862-43BA-B0B5-CC037CE71B18}"/>
    <pc:docChg chg="modSld">
      <pc:chgData name="Jennifer Smith" userId="S::jsmit92@gmu.edu::84048922-c24b-4f10-8321-7f4c93d36d7d" providerId="AD" clId="Web-{A78875B4-8862-43BA-B0B5-CC037CE71B18}" dt="2021-10-22T17:43:08.251" v="0" actId="20577"/>
      <pc:docMkLst>
        <pc:docMk/>
      </pc:docMkLst>
      <pc:sldChg chg="modSp">
        <pc:chgData name="Jennifer Smith" userId="S::jsmit92@gmu.edu::84048922-c24b-4f10-8321-7f4c93d36d7d" providerId="AD" clId="Web-{A78875B4-8862-43BA-B0B5-CC037CE71B18}" dt="2021-10-22T17:43:08.251" v="0" actId="20577"/>
        <pc:sldMkLst>
          <pc:docMk/>
          <pc:sldMk cId="763215883" sldId="261"/>
        </pc:sldMkLst>
        <pc:spChg chg="mod">
          <ac:chgData name="Jennifer Smith" userId="S::jsmit92@gmu.edu::84048922-c24b-4f10-8321-7f4c93d36d7d" providerId="AD" clId="Web-{A78875B4-8862-43BA-B0B5-CC037CE71B18}" dt="2021-10-22T17:43:08.251" v="0" actId="20577"/>
          <ac:spMkLst>
            <pc:docMk/>
            <pc:sldMk cId="763215883" sldId="26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458200" cy="1066799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1524000"/>
            <a:ext cx="6019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5FA1-38ED-4943-9B39-AC4515126A01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NSFlogo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57683" y="5638547"/>
            <a:ext cx="1217425" cy="1219453"/>
          </a:xfrm>
          <a:prstGeom prst="rect">
            <a:avLst/>
          </a:prstGeom>
        </p:spPr>
      </p:pic>
      <p:pic>
        <p:nvPicPr>
          <p:cNvPr id="12" name="Picture 11" descr="gmu_coa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6883" y="5638683"/>
            <a:ext cx="1219317" cy="1219317"/>
          </a:xfrm>
          <a:prstGeom prst="rect">
            <a:avLst/>
          </a:prstGeom>
        </p:spPr>
      </p:pic>
      <p:pic>
        <p:nvPicPr>
          <p:cNvPr id="13" name="Picture 12" descr="harvard_coa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696083" y="5638683"/>
            <a:ext cx="1219317" cy="121931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090B3A18-420E-9340-A83B-938F049EE781}"/>
              </a:ext>
            </a:extLst>
          </p:cNvPr>
          <p:cNvGrpSpPr/>
          <p:nvPr userDrawn="1"/>
        </p:nvGrpSpPr>
        <p:grpSpPr>
          <a:xfrm>
            <a:off x="277287" y="3384319"/>
            <a:ext cx="3827120" cy="3405419"/>
            <a:chOff x="277287" y="3384319"/>
            <a:chExt cx="3827120" cy="340541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287" y="3384319"/>
              <a:ext cx="3827120" cy="3362556"/>
            </a:xfrm>
            <a:prstGeom prst="rect">
              <a:avLst/>
            </a:prstGeom>
          </p:spPr>
        </p:pic>
        <p:sp>
          <p:nvSpPr>
            <p:cNvPr id="15" name="TextBox 1">
              <a:extLst>
                <a:ext uri="{FF2B5EF4-FFF2-40B4-BE49-F238E27FC236}">
                  <a16:creationId xmlns:a16="http://schemas.microsoft.com/office/drawing/2014/main" id="{3AA7DC04-C35A-4A4A-9C39-7B96E2C83EC3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405285" y="6389628"/>
              <a:ext cx="35711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accent1">
                      <a:lumMod val="50000"/>
                    </a:schemeClr>
                  </a:solidFill>
                </a:rPr>
                <a:t>https://</a:t>
              </a:r>
              <a:r>
                <a:rPr lang="en-US" altLang="en-US" sz="2000" dirty="0" err="1">
                  <a:solidFill>
                    <a:schemeClr val="accent1">
                      <a:lumMod val="50000"/>
                    </a:schemeClr>
                  </a:solidFill>
                </a:rPr>
                <a:t>www.stcenter.net</a:t>
              </a:r>
              <a:r>
                <a:rPr lang="en-US" altLang="en-US" sz="2000" dirty="0">
                  <a:solidFill>
                    <a:schemeClr val="accent1">
                      <a:lumMod val="50000"/>
                    </a:schemeClr>
                  </a:solidFill>
                </a:rPr>
                <a:t>/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A381C3B8-B189-B446-8DC7-C2DFAEEB8CA0}"/>
              </a:ext>
            </a:extLst>
          </p:cNvPr>
          <p:cNvSpPr/>
          <p:nvPr userDrawn="1"/>
        </p:nvSpPr>
        <p:spPr>
          <a:xfrm>
            <a:off x="1181100" y="40111"/>
            <a:ext cx="678180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134937" eaLnBrk="1" hangingPunct="1">
              <a:lnSpc>
                <a:spcPct val="120000"/>
              </a:lnSpc>
              <a:defRPr/>
            </a:pPr>
            <a:r>
              <a:rPr lang="en-US" sz="1000" dirty="0">
                <a:solidFill>
                  <a:schemeClr val="tx1"/>
                </a:solidFill>
              </a:rPr>
              <a:t>The content is Center Proprietary and the Terms of the Center membership agreement apply.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67600" cy="838200"/>
          </a:xfrm>
        </p:spPr>
        <p:txBody>
          <a:bodyPr/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953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yriad Pro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5FA1-38ED-4943-9B39-AC4515126A01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00342" cy="365125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NSFlogo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887" y="6324600"/>
            <a:ext cx="532513" cy="533400"/>
          </a:xfrm>
          <a:prstGeom prst="rect">
            <a:avLst/>
          </a:prstGeom>
        </p:spPr>
      </p:pic>
      <p:pic>
        <p:nvPicPr>
          <p:cNvPr id="9" name="Picture 8" descr="gmu_coa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20059" y="6324659"/>
            <a:ext cx="533341" cy="533341"/>
          </a:xfrm>
          <a:prstGeom prst="rect">
            <a:avLst/>
          </a:prstGeom>
        </p:spPr>
      </p:pic>
      <p:pic>
        <p:nvPicPr>
          <p:cNvPr id="10" name="Picture 9" descr="harvard_coa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382059" y="6324659"/>
            <a:ext cx="533341" cy="5333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8263"/>
            <a:ext cx="1133011" cy="995478"/>
          </a:xfrm>
          <a:prstGeom prst="rect">
            <a:avLst/>
          </a:prstGeom>
        </p:spPr>
      </p:pic>
      <p:sp>
        <p:nvSpPr>
          <p:cNvPr id="13" name="TextBox 1">
            <a:extLst>
              <a:ext uri="{FF2B5EF4-FFF2-40B4-BE49-F238E27FC236}">
                <a16:creationId xmlns:a16="http://schemas.microsoft.com/office/drawing/2014/main" id="{76B2A859-7C9B-5644-AE4E-31D8F7CAE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1100214"/>
            <a:ext cx="1447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dirty="0">
                <a:solidFill>
                  <a:schemeClr val="accent1">
                    <a:lumMod val="50000"/>
                  </a:schemeClr>
                </a:solidFill>
              </a:rPr>
              <a:t>https://</a:t>
            </a:r>
            <a:r>
              <a:rPr lang="en-US" altLang="en-US" sz="800" dirty="0" err="1">
                <a:solidFill>
                  <a:schemeClr val="accent1">
                    <a:lumMod val="50000"/>
                  </a:schemeClr>
                </a:solidFill>
              </a:rPr>
              <a:t>www.stcenter.net</a:t>
            </a:r>
            <a:r>
              <a:rPr lang="en-US" altLang="en-US" sz="800" dirty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07B5CA-632E-7F4F-8277-E35A0D798917}"/>
              </a:ext>
            </a:extLst>
          </p:cNvPr>
          <p:cNvSpPr/>
          <p:nvPr userDrawn="1"/>
        </p:nvSpPr>
        <p:spPr>
          <a:xfrm>
            <a:off x="1181100" y="40111"/>
            <a:ext cx="678180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134937" eaLnBrk="1" hangingPunct="1">
              <a:lnSpc>
                <a:spcPct val="120000"/>
              </a:lnSpc>
              <a:defRPr/>
            </a:pPr>
            <a:r>
              <a:rPr lang="en-US" sz="1000" dirty="0">
                <a:solidFill>
                  <a:schemeClr val="tx1"/>
                </a:solidFill>
              </a:rPr>
              <a:t>The content is Center Proprietary and that the Terms of the Center membership agreement apply.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5FA1-38ED-4943-9B39-AC4515126A01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Project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1524000"/>
            <a:ext cx="5791200" cy="220980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Project Manager: e.g. </a:t>
            </a:r>
            <a:r>
              <a:rPr lang="en-US" altLang="zh-CN" dirty="0">
                <a:latin typeface="+mj-lt"/>
              </a:rPr>
              <a:t>Kai Liu</a:t>
            </a:r>
          </a:p>
          <a:p>
            <a:r>
              <a:rPr lang="en-US" altLang="zh-CN" dirty="0">
                <a:latin typeface="+mj-lt"/>
              </a:rPr>
              <a:t>IAB Manager: </a:t>
            </a:r>
          </a:p>
          <a:p>
            <a:r>
              <a:rPr lang="en-US" dirty="0">
                <a:latin typeface="+mj-lt"/>
              </a:rPr>
              <a:t>Reporting Period:</a:t>
            </a:r>
          </a:p>
          <a:p>
            <a:r>
              <a:rPr lang="en-US" dirty="0">
                <a:latin typeface="+mn-lt"/>
              </a:rPr>
              <a:t>Project Period: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696200" cy="457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Project Overview</a:t>
            </a:r>
          </a:p>
          <a:p>
            <a:r>
              <a:rPr lang="en-US" sz="2800" dirty="0">
                <a:latin typeface="+mj-lt"/>
              </a:rPr>
              <a:t>Major Activities and Accomplishments</a:t>
            </a:r>
          </a:p>
          <a:p>
            <a:r>
              <a:rPr lang="en-US" sz="2800" dirty="0">
                <a:latin typeface="+mj-lt"/>
              </a:rPr>
              <a:t>Deliverable to IAB and Other Products</a:t>
            </a:r>
          </a:p>
          <a:p>
            <a:r>
              <a:rPr lang="en-US" sz="2800" dirty="0">
                <a:latin typeface="+mj-lt"/>
              </a:rPr>
              <a:t>Impact</a:t>
            </a:r>
          </a:p>
          <a:p>
            <a:r>
              <a:rPr lang="en-US" sz="2800" dirty="0">
                <a:latin typeface="+mj-lt"/>
              </a:rPr>
              <a:t>Plan for the Next Reporting Period</a:t>
            </a:r>
          </a:p>
          <a:p>
            <a:r>
              <a:rPr lang="en-US" sz="2800" dirty="0">
                <a:latin typeface="+mj-lt"/>
              </a:rPr>
              <a:t>Changes</a:t>
            </a:r>
          </a:p>
          <a:p>
            <a:pPr>
              <a:lnSpc>
                <a:spcPct val="50000"/>
              </a:lnSpc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85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6934200" cy="4038600"/>
          </a:xfrm>
        </p:spPr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794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Major Activities and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3657600"/>
          </a:xfrm>
        </p:spPr>
        <p:txBody>
          <a:bodyPr/>
          <a:lstStyle/>
          <a:p>
            <a:pPr lvl="0">
              <a:lnSpc>
                <a:spcPct val="50000"/>
              </a:lnSpc>
            </a:pPr>
            <a:r>
              <a:rPr lang="en-US" dirty="0">
                <a:latin typeface="+mj-lt"/>
              </a:rPr>
              <a:t>Specific Objectives in the reporting period: </a:t>
            </a:r>
          </a:p>
          <a:p>
            <a:pPr marL="0" indent="0">
              <a:lnSpc>
                <a:spcPct val="50000"/>
              </a:lnSpc>
              <a:buNone/>
            </a:pPr>
            <a:endParaRPr lang="en-US" dirty="0">
              <a:latin typeface="+mj-lt"/>
            </a:endParaRPr>
          </a:p>
          <a:p>
            <a:pPr lvl="0">
              <a:lnSpc>
                <a:spcPct val="50000"/>
              </a:lnSpc>
            </a:pPr>
            <a:r>
              <a:rPr lang="en-US" dirty="0">
                <a:latin typeface="+mj-lt"/>
              </a:rPr>
              <a:t>Activities or Research methods: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dirty="0">
                <a:latin typeface="+mj-lt"/>
              </a:rPr>
              <a:t> </a:t>
            </a:r>
          </a:p>
          <a:p>
            <a:pPr lvl="0">
              <a:lnSpc>
                <a:spcPct val="50000"/>
              </a:lnSpc>
            </a:pPr>
            <a:r>
              <a:rPr lang="en-US" dirty="0">
                <a:latin typeface="+mj-lt"/>
              </a:rPr>
              <a:t>Significant Results: </a:t>
            </a:r>
          </a:p>
          <a:p>
            <a:pPr>
              <a:lnSpc>
                <a:spcPct val="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Deliverable to IAB and other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22695"/>
            <a:ext cx="3581400" cy="496778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400" b="1" dirty="0">
                <a:latin typeface="+mj-lt"/>
              </a:rPr>
              <a:t>Such as </a:t>
            </a:r>
          </a:p>
          <a:p>
            <a:pPr lvl="0"/>
            <a:r>
              <a:rPr lang="en-US" dirty="0">
                <a:latin typeface="+mj-lt"/>
              </a:rPr>
              <a:t>Websites: </a:t>
            </a:r>
          </a:p>
          <a:p>
            <a:pPr lvl="0"/>
            <a:r>
              <a:rPr lang="en-US" dirty="0">
                <a:latin typeface="+mj-lt"/>
              </a:rPr>
              <a:t>Algorithm:</a:t>
            </a:r>
          </a:p>
          <a:p>
            <a:pPr lvl="0"/>
            <a:r>
              <a:rPr lang="en-US" dirty="0">
                <a:latin typeface="+mj-lt"/>
              </a:rPr>
              <a:t>Software package:</a:t>
            </a:r>
          </a:p>
          <a:p>
            <a:pPr lvl="0"/>
            <a:r>
              <a:rPr lang="en-US" dirty="0">
                <a:latin typeface="+mj-lt"/>
              </a:rPr>
              <a:t>Techniques: </a:t>
            </a:r>
          </a:p>
          <a:p>
            <a:pPr lvl="0"/>
            <a:r>
              <a:rPr lang="en-US" dirty="0">
                <a:latin typeface="+mj-lt"/>
              </a:rPr>
              <a:t>Patents: </a:t>
            </a:r>
          </a:p>
          <a:p>
            <a:pPr lvl="0"/>
            <a:r>
              <a:rPr lang="en-US" dirty="0">
                <a:latin typeface="+mj-lt"/>
              </a:rPr>
              <a:t>Inventions:</a:t>
            </a:r>
          </a:p>
          <a:p>
            <a:r>
              <a:rPr lang="en-US" dirty="0">
                <a:latin typeface="+mj-lt"/>
              </a:rPr>
              <a:t>Licenses: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1966416"/>
            <a:ext cx="4419600" cy="4434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Myriad Pro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j-lt"/>
              </a:rPr>
              <a:t>Journals: </a:t>
            </a:r>
          </a:p>
          <a:p>
            <a:r>
              <a:rPr lang="en-US" dirty="0">
                <a:latin typeface="+mj-lt"/>
              </a:rPr>
              <a:t>Books: </a:t>
            </a:r>
          </a:p>
          <a:p>
            <a:r>
              <a:rPr lang="en-US" dirty="0">
                <a:latin typeface="+mj-lt"/>
              </a:rPr>
              <a:t>Book Chapters: </a:t>
            </a:r>
          </a:p>
          <a:p>
            <a:r>
              <a:rPr lang="en-US" dirty="0">
                <a:latin typeface="+mj-lt"/>
              </a:rPr>
              <a:t>Thesis/Dissertations: </a:t>
            </a:r>
          </a:p>
          <a:p>
            <a:r>
              <a:rPr lang="en-US" dirty="0">
                <a:latin typeface="+mj-lt"/>
              </a:rPr>
              <a:t>Conference Papers and Presentations: </a:t>
            </a:r>
          </a:p>
          <a:p>
            <a:r>
              <a:rPr lang="en-US" dirty="0">
                <a:latin typeface="+mj-lt"/>
              </a:rPr>
              <a:t>Other Publications: </a:t>
            </a:r>
          </a:p>
        </p:txBody>
      </p:sp>
    </p:spTree>
    <p:extLst>
      <p:ext uri="{BB962C8B-B14F-4D97-AF65-F5344CB8AC3E}">
        <p14:creationId xmlns:p14="http://schemas.microsoft.com/office/powerpoint/2010/main" val="76321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6781800" cy="3581400"/>
          </a:xfrm>
        </p:spPr>
        <p:txBody>
          <a:bodyPr/>
          <a:lstStyle/>
          <a:p>
            <a:r>
              <a:rPr lang="en-US" dirty="0">
                <a:latin typeface="+mj-lt"/>
              </a:rPr>
              <a:t>The impact of your result to IAB, our domain, Human resource and the society</a:t>
            </a:r>
          </a:p>
        </p:txBody>
      </p:sp>
    </p:spTree>
    <p:extLst>
      <p:ext uri="{BB962C8B-B14F-4D97-AF65-F5344CB8AC3E}">
        <p14:creationId xmlns:p14="http://schemas.microsoft.com/office/powerpoint/2010/main" val="292638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Plan for the next reporting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6858000" cy="4114800"/>
          </a:xfrm>
        </p:spPr>
        <p:txBody>
          <a:bodyPr/>
          <a:lstStyle/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317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69342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Such as: </a:t>
            </a:r>
          </a:p>
          <a:p>
            <a:pPr lvl="0"/>
            <a:r>
              <a:rPr lang="en-US" sz="2400" dirty="0">
                <a:latin typeface="+mj-lt"/>
              </a:rPr>
              <a:t>Changes in approach and reason for change </a:t>
            </a:r>
          </a:p>
          <a:p>
            <a:pPr lvl="0"/>
            <a:r>
              <a:rPr lang="en-US" sz="2400" dirty="0">
                <a:latin typeface="+mj-lt"/>
              </a:rPr>
              <a:t>Changes in planned deliverable and reason for change</a:t>
            </a:r>
          </a:p>
          <a:p>
            <a:pPr lvl="0"/>
            <a:r>
              <a:rPr lang="en-US" sz="2400" dirty="0">
                <a:latin typeface="+mj-lt"/>
              </a:rPr>
              <a:t>Actual or Anticipated problems or delays and actions or plans to resolve them </a:t>
            </a:r>
          </a:p>
          <a:p>
            <a:pPr lvl="0"/>
            <a:r>
              <a:rPr lang="en-US" sz="2400" dirty="0">
                <a:latin typeface="+mj-lt"/>
              </a:rPr>
              <a:t>Changes that have a significant impact on expenditures</a:t>
            </a:r>
          </a:p>
          <a:p>
            <a:pPr lvl="0"/>
            <a:r>
              <a:rPr lang="en-US" sz="2400" dirty="0">
                <a:latin typeface="+mj-lt"/>
              </a:rPr>
              <a:t>Changes in human resource and reason for change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470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81F09AC2F144797AD3A7B5745B648" ma:contentTypeVersion="7" ma:contentTypeDescription="Create a new document." ma:contentTypeScope="" ma:versionID="926288364d325817821f355ce3f01b4b">
  <xsd:schema xmlns:xsd="http://www.w3.org/2001/XMLSchema" xmlns:xs="http://www.w3.org/2001/XMLSchema" xmlns:p="http://schemas.microsoft.com/office/2006/metadata/properties" xmlns:ns2="4235c2d3-5edf-4dc0-bf97-f75b81c58e85" xmlns:ns3="f52ef6bc-45ba-453e-a909-7540f4bd9e3f" targetNamespace="http://schemas.microsoft.com/office/2006/metadata/properties" ma:root="true" ma:fieldsID="2fcd82c10b3b56811df9393466a9d751" ns2:_="" ns3:_="">
    <xsd:import namespace="4235c2d3-5edf-4dc0-bf97-f75b81c58e85"/>
    <xsd:import namespace="f52ef6bc-45ba-453e-a909-7540f4bd9e3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5c2d3-5edf-4dc0-bf97-f75b81c58e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ef6bc-45ba-453e-a909-7540f4bd9e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3B6D48-FB87-4FF0-AB35-0FC687B2CF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A8B9E7D-F492-41BB-BE40-2B5665DAEB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6230E3-033B-49C5-ADB7-BC6DF4253F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35c2d3-5edf-4dc0-bf97-f75b81c58e85"/>
    <ds:schemaRef ds:uri="f52ef6bc-45ba-453e-a909-7540f4bd9e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176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Project Name</vt:lpstr>
      <vt:lpstr>Outline</vt:lpstr>
      <vt:lpstr>Project Overview</vt:lpstr>
      <vt:lpstr>Major Activities and Accomplishments</vt:lpstr>
      <vt:lpstr>Deliverable to IAB and other Products</vt:lpstr>
      <vt:lpstr>Impact</vt:lpstr>
      <vt:lpstr>Plan for the next reporting period</vt:lpstr>
      <vt:lpstr>Changes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qliu6</cp:lastModifiedBy>
  <cp:revision>41</cp:revision>
  <dcterms:created xsi:type="dcterms:W3CDTF">2012-08-08T16:53:22Z</dcterms:created>
  <dcterms:modified xsi:type="dcterms:W3CDTF">2021-10-22T17:43:16Z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0x010100BDA81F09AC2F144797AD3A7B5745B648</vt:lpwstr>
  </property>
</Properties>
</file>